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7" r:id="rId2"/>
    <p:sldId id="256" r:id="rId3"/>
    <p:sldId id="258" r:id="rId4"/>
    <p:sldId id="259" r:id="rId5"/>
    <p:sldId id="260" r:id="rId6"/>
    <p:sldId id="261" r:id="rId7"/>
    <p:sldId id="262" r:id="rId8"/>
    <p:sldId id="263" r:id="rId9"/>
    <p:sldId id="264" r:id="rId10"/>
    <p:sldId id="265" r:id="rId11"/>
    <p:sldId id="266" r:id="rId12"/>
    <p:sldId id="270" r:id="rId13"/>
    <p:sldId id="268" r:id="rId14"/>
    <p:sldId id="269" r:id="rId15"/>
    <p:sldId id="271"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a:srgbClr val="CC0099"/>
    <a:srgbClr val="009900"/>
    <a:srgbClr val="AE168D"/>
    <a:srgbClr val="FFFF00"/>
    <a:srgbClr val="CC3300"/>
    <a:srgbClr val="6600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9" d="100"/>
          <a:sy n="69" d="100"/>
        </p:scale>
        <p:origin x="-546"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53715B88-349E-49B7-9348-5F425B51E2DD}" type="datetimeFigureOut">
              <a:rPr lang="en-US" smtClean="0"/>
              <a:pPr/>
              <a:t>6/8/2016</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F0914FC2-4377-4C44-B922-FCC3477D3855}"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53715B88-349E-49B7-9348-5F425B51E2DD}" type="datetimeFigureOut">
              <a:rPr lang="en-US" smtClean="0"/>
              <a:pPr/>
              <a:t>6/8/2016</a:t>
            </a:fld>
            <a:endParaRPr lang="en-US"/>
          </a:p>
        </p:txBody>
      </p:sp>
      <p:sp>
        <p:nvSpPr>
          <p:cNvPr id="9" name="Slide Number Placeholder 8"/>
          <p:cNvSpPr>
            <a:spLocks noGrp="1"/>
          </p:cNvSpPr>
          <p:nvPr>
            <p:ph type="sldNum" sz="quarter" idx="15"/>
          </p:nvPr>
        </p:nvSpPr>
        <p:spPr/>
        <p:txBody>
          <a:bodyPr rtlCol="0"/>
          <a:lstStyle/>
          <a:p>
            <a:fld id="{F0914FC2-4377-4C44-B922-FCC3477D3855}"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53715B88-349E-49B7-9348-5F425B51E2DD}" type="datetimeFigureOut">
              <a:rPr lang="en-US" smtClean="0"/>
              <a:pPr/>
              <a:t>6/8/2016</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F0914FC2-4377-4C44-B922-FCC3477D3855}"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53715B88-349E-49B7-9348-5F425B51E2DD}" type="datetimeFigureOut">
              <a:rPr lang="en-US" smtClean="0"/>
              <a:pPr/>
              <a:t>6/8/2016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914FC2-4377-4C44-B922-FCC3477D3855}"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53715B88-349E-49B7-9348-5F425B51E2DD}" type="datetimeFigureOut">
              <a:rPr lang="en-US" smtClean="0"/>
              <a:pPr/>
              <a:t>6/8/2016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0914FC2-4377-4C44-B922-FCC3477D3855}"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53715B88-349E-49B7-9348-5F425B51E2DD}" type="datetimeFigureOut">
              <a:rPr lang="en-US" smtClean="0"/>
              <a:pPr/>
              <a:t>6/8/2016</a:t>
            </a:fld>
            <a:endParaRPr lang="en-US"/>
          </a:p>
        </p:txBody>
      </p:sp>
      <p:sp>
        <p:nvSpPr>
          <p:cNvPr id="7" name="Slide Number Placeholder 6"/>
          <p:cNvSpPr>
            <a:spLocks noGrp="1"/>
          </p:cNvSpPr>
          <p:nvPr>
            <p:ph type="sldNum" sz="quarter" idx="11"/>
          </p:nvPr>
        </p:nvSpPr>
        <p:spPr/>
        <p:txBody>
          <a:bodyPr rtlCol="0"/>
          <a:lstStyle/>
          <a:p>
            <a:fld id="{F0914FC2-4377-4C44-B922-FCC3477D3855}"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715B88-349E-49B7-9348-5F425B51E2DD}" type="datetimeFigureOut">
              <a:rPr lang="en-US" smtClean="0"/>
              <a:pPr/>
              <a:t>6/8/2016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0914FC2-4377-4C44-B922-FCC3477D385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53715B88-349E-49B7-9348-5F425B51E2DD}" type="datetimeFigureOut">
              <a:rPr lang="en-US" smtClean="0"/>
              <a:pPr/>
              <a:t>6/8/2016</a:t>
            </a:fld>
            <a:endParaRPr lang="en-US"/>
          </a:p>
        </p:txBody>
      </p:sp>
      <p:sp>
        <p:nvSpPr>
          <p:cNvPr id="22" name="Slide Number Placeholder 21"/>
          <p:cNvSpPr>
            <a:spLocks noGrp="1"/>
          </p:cNvSpPr>
          <p:nvPr>
            <p:ph type="sldNum" sz="quarter" idx="15"/>
          </p:nvPr>
        </p:nvSpPr>
        <p:spPr/>
        <p:txBody>
          <a:bodyPr rtlCol="0"/>
          <a:lstStyle/>
          <a:p>
            <a:fld id="{F0914FC2-4377-4C44-B922-FCC3477D3855}"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53715B88-349E-49B7-9348-5F425B51E2DD}" type="datetimeFigureOut">
              <a:rPr lang="en-US" smtClean="0"/>
              <a:pPr/>
              <a:t>6/8/2016</a:t>
            </a:fld>
            <a:endParaRPr lang="en-US"/>
          </a:p>
        </p:txBody>
      </p:sp>
      <p:sp>
        <p:nvSpPr>
          <p:cNvPr id="18" name="Slide Number Placeholder 17"/>
          <p:cNvSpPr>
            <a:spLocks noGrp="1"/>
          </p:cNvSpPr>
          <p:nvPr>
            <p:ph type="sldNum" sz="quarter" idx="11"/>
          </p:nvPr>
        </p:nvSpPr>
        <p:spPr/>
        <p:txBody>
          <a:bodyPr rtlCol="0"/>
          <a:lstStyle/>
          <a:p>
            <a:fld id="{F0914FC2-4377-4C44-B922-FCC3477D3855}"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3715B88-349E-49B7-9348-5F425B51E2DD}" type="datetimeFigureOut">
              <a:rPr lang="en-US" smtClean="0"/>
              <a:pPr/>
              <a:t>6/8/2016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914FC2-4377-4C44-B922-FCC3477D385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3715B88-349E-49B7-9348-5F425B51E2DD}" type="datetimeFigureOut">
              <a:rPr lang="en-US" smtClean="0"/>
              <a:pPr/>
              <a:t>6/8/2016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914FC2-4377-4C44-B922-FCC3477D385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53715B88-349E-49B7-9348-5F425B51E2DD}" type="datetimeFigureOut">
              <a:rPr lang="en-US" smtClean="0"/>
              <a:pPr/>
              <a:t>6/8/2016</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F0914FC2-4377-4C44-B922-FCC3477D385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0"/>
            <a:ext cx="8610600" cy="762000"/>
          </a:xfrm>
        </p:spPr>
        <p:txBody>
          <a:bodyPr>
            <a:normAutofit/>
          </a:bodyPr>
          <a:lstStyle/>
          <a:p>
            <a:r>
              <a:rPr lang="en-US" sz="4000" b="1" dirty="0" smtClean="0">
                <a:solidFill>
                  <a:srgbClr val="FF0000"/>
                </a:solidFill>
                <a:latin typeface="Bauhaus 93" pitchFamily="82" charset="0"/>
              </a:rPr>
              <a:t>LET’S SEE HOW WE WILL SOLVE THIS:-</a:t>
            </a:r>
            <a:endParaRPr lang="en-US" sz="4000" b="1" dirty="0">
              <a:solidFill>
                <a:srgbClr val="FF0000"/>
              </a:solidFill>
              <a:latin typeface="Bauhaus 93" pitchFamily="82" charset="0"/>
            </a:endParaRPr>
          </a:p>
        </p:txBody>
      </p:sp>
      <p:pic>
        <p:nvPicPr>
          <p:cNvPr id="4" name="Content Placeholder 3" descr="INTRO.jpg"/>
          <p:cNvPicPr>
            <a:picLocks noGrp="1" noChangeAspect="1"/>
          </p:cNvPicPr>
          <p:nvPr>
            <p:ph sz="quarter" idx="1"/>
          </p:nvPr>
        </p:nvPicPr>
        <p:blipFill>
          <a:blip r:embed="rId2"/>
          <a:stretch>
            <a:fillRect/>
          </a:stretch>
        </p:blipFill>
        <p:spPr>
          <a:xfrm>
            <a:off x="152400" y="1143000"/>
            <a:ext cx="8001000" cy="5715000"/>
          </a:xfr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
            <a:ext cx="7772400" cy="1371599"/>
          </a:xfrm>
        </p:spPr>
        <p:txBody>
          <a:bodyPr>
            <a:normAutofit/>
          </a:bodyPr>
          <a:lstStyle/>
          <a:p>
            <a:r>
              <a:rPr lang="en-US" sz="6000" dirty="0" smtClean="0">
                <a:solidFill>
                  <a:srgbClr val="C00000"/>
                </a:solidFill>
                <a:latin typeface="Bauhaus 93" pitchFamily="82" charset="0"/>
              </a:rPr>
              <a:t>Chapter 2</a:t>
            </a:r>
            <a:endParaRPr lang="en-US" sz="6000" dirty="0">
              <a:solidFill>
                <a:srgbClr val="C00000"/>
              </a:solidFill>
              <a:latin typeface="Bauhaus 93" pitchFamily="82" charset="0"/>
            </a:endParaRPr>
          </a:p>
        </p:txBody>
      </p:sp>
      <p:sp>
        <p:nvSpPr>
          <p:cNvPr id="3" name="Subtitle 2"/>
          <p:cNvSpPr>
            <a:spLocks noGrp="1"/>
          </p:cNvSpPr>
          <p:nvPr>
            <p:ph type="subTitle" idx="1"/>
          </p:nvPr>
        </p:nvSpPr>
        <p:spPr>
          <a:xfrm>
            <a:off x="1371600" y="1219200"/>
            <a:ext cx="6400800" cy="2057400"/>
          </a:xfrm>
        </p:spPr>
        <p:txBody>
          <a:bodyPr>
            <a:normAutofit/>
          </a:bodyPr>
          <a:lstStyle/>
          <a:p>
            <a:r>
              <a:rPr lang="en-US" sz="5400" dirty="0" smtClean="0">
                <a:solidFill>
                  <a:srgbClr val="0070C0"/>
                </a:solidFill>
                <a:latin typeface="Bauhaus 93" pitchFamily="82" charset="0"/>
              </a:rPr>
              <a:t>Globe : Latitudes and Longitudes</a:t>
            </a:r>
            <a:endParaRPr lang="en-US" sz="5400" dirty="0">
              <a:solidFill>
                <a:srgbClr val="0070C0"/>
              </a:solidFill>
              <a:latin typeface="Bauhaus 93" pitchFamily="82" charset="0"/>
            </a:endParaRPr>
          </a:p>
        </p:txBody>
      </p:sp>
      <p:pic>
        <p:nvPicPr>
          <p:cNvPr id="1026" name="Picture 2" descr="C:\Documents and Settings\pc\Desktop\GLOB.jpg"/>
          <p:cNvPicPr>
            <a:picLocks noChangeAspect="1" noChangeArrowheads="1"/>
          </p:cNvPicPr>
          <p:nvPr/>
        </p:nvPicPr>
        <p:blipFill>
          <a:blip r:embed="rId2"/>
          <a:srcRect/>
          <a:stretch>
            <a:fillRect/>
          </a:stretch>
        </p:blipFill>
        <p:spPr bwMode="auto">
          <a:xfrm>
            <a:off x="4343400" y="3352800"/>
            <a:ext cx="4572001" cy="3352800"/>
          </a:xfrm>
          <a:prstGeom prst="rect">
            <a:avLst/>
          </a:prstGeom>
          <a:noFill/>
        </p:spPr>
      </p:pic>
      <p:pic>
        <p:nvPicPr>
          <p:cNvPr id="1027" name="Picture 3" descr="C:\Documents and Settings\pc\Desktop\GLO.jpg"/>
          <p:cNvPicPr>
            <a:picLocks noChangeAspect="1" noChangeArrowheads="1"/>
          </p:cNvPicPr>
          <p:nvPr/>
        </p:nvPicPr>
        <p:blipFill>
          <a:blip r:embed="rId3"/>
          <a:srcRect/>
          <a:stretch>
            <a:fillRect/>
          </a:stretch>
        </p:blipFill>
        <p:spPr bwMode="auto">
          <a:xfrm>
            <a:off x="152400" y="3276601"/>
            <a:ext cx="3886200" cy="342900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t>
            </a:r>
            <a:r>
              <a:rPr lang="en-US" sz="2800" dirty="0" smtClean="0">
                <a:solidFill>
                  <a:srgbClr val="CC0000"/>
                </a:solidFill>
                <a:latin typeface="Bauhaus 93" pitchFamily="82" charset="0"/>
              </a:rPr>
              <a:t>AXIS OF THE EARTH</a:t>
            </a:r>
            <a:endParaRPr lang="en-US" sz="2800" dirty="0">
              <a:solidFill>
                <a:srgbClr val="CC0000"/>
              </a:solidFill>
              <a:latin typeface="Bauhaus 93" pitchFamily="82" charset="0"/>
            </a:endParaRPr>
          </a:p>
        </p:txBody>
      </p:sp>
      <p:sp>
        <p:nvSpPr>
          <p:cNvPr id="3" name="Picture Placeholder 2"/>
          <p:cNvSpPr>
            <a:spLocks noGrp="1"/>
          </p:cNvSpPr>
          <p:nvPr>
            <p:ph type="pic" idx="1"/>
          </p:nvPr>
        </p:nvSpPr>
        <p:spPr/>
      </p:sp>
      <p:sp>
        <p:nvSpPr>
          <p:cNvPr id="4" name="Text Placeholder 3"/>
          <p:cNvSpPr>
            <a:spLocks noGrp="1"/>
          </p:cNvSpPr>
          <p:nvPr>
            <p:ph type="body" sz="half" idx="2"/>
          </p:nvPr>
        </p:nvSpPr>
        <p:spPr>
          <a:xfrm>
            <a:off x="228600" y="5367338"/>
            <a:ext cx="8686800" cy="1262062"/>
          </a:xfrm>
        </p:spPr>
        <p:txBody>
          <a:bodyPr>
            <a:normAutofit/>
          </a:bodyPr>
          <a:lstStyle/>
          <a:p>
            <a:pPr algn="just"/>
            <a:r>
              <a:rPr lang="en-US" sz="2800" dirty="0" smtClean="0">
                <a:solidFill>
                  <a:srgbClr val="FF0000"/>
                </a:solidFill>
                <a:latin typeface="Bauhaus 93" pitchFamily="82" charset="0"/>
              </a:rPr>
              <a:t>The </a:t>
            </a:r>
            <a:r>
              <a:rPr lang="en-US" sz="2800" b="1" u="sng" dirty="0" smtClean="0">
                <a:solidFill>
                  <a:srgbClr val="FF0000"/>
                </a:solidFill>
                <a:latin typeface="Bauhaus 93" pitchFamily="82" charset="0"/>
              </a:rPr>
              <a:t>axis </a:t>
            </a:r>
            <a:r>
              <a:rPr lang="en-US" sz="2800" b="1" dirty="0" smtClean="0">
                <a:solidFill>
                  <a:srgbClr val="FF0000"/>
                </a:solidFill>
                <a:latin typeface="Bauhaus 93" pitchFamily="82" charset="0"/>
              </a:rPr>
              <a:t>of the Earth</a:t>
            </a:r>
            <a:r>
              <a:rPr lang="en-US" sz="2800" dirty="0" smtClean="0">
                <a:solidFill>
                  <a:srgbClr val="FF0000"/>
                </a:solidFill>
                <a:latin typeface="Bauhaus 93" pitchFamily="82" charset="0"/>
              </a:rPr>
              <a:t> is an imaginary line drawn through the North Pole and the South Pole.</a:t>
            </a:r>
          </a:p>
          <a:p>
            <a:pPr algn="just"/>
            <a:endParaRPr lang="en-US" sz="2800" dirty="0"/>
          </a:p>
        </p:txBody>
      </p:sp>
      <p:pic>
        <p:nvPicPr>
          <p:cNvPr id="2050" name="Picture 2" descr="C:\Documents and Settings\pc\Desktop\axix.jpg"/>
          <p:cNvPicPr>
            <a:picLocks noChangeAspect="1" noChangeArrowheads="1"/>
          </p:cNvPicPr>
          <p:nvPr/>
        </p:nvPicPr>
        <p:blipFill>
          <a:blip r:embed="rId2"/>
          <a:srcRect/>
          <a:stretch>
            <a:fillRect/>
          </a:stretch>
        </p:blipFill>
        <p:spPr bwMode="auto">
          <a:xfrm>
            <a:off x="1600200" y="609600"/>
            <a:ext cx="5867400" cy="41910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t>
            </a:r>
            <a:r>
              <a:rPr lang="en-US" sz="3200" dirty="0" smtClean="0">
                <a:solidFill>
                  <a:srgbClr val="660033"/>
                </a:solidFill>
                <a:latin typeface="Bauhaus 93" pitchFamily="82" charset="0"/>
              </a:rPr>
              <a:t>EQUATOR</a:t>
            </a:r>
            <a:endParaRPr lang="en-US" sz="3200" dirty="0">
              <a:solidFill>
                <a:srgbClr val="660033"/>
              </a:solidFill>
              <a:latin typeface="Bauhaus 93" pitchFamily="82" charset="0"/>
            </a:endParaRPr>
          </a:p>
        </p:txBody>
      </p:sp>
      <p:pic>
        <p:nvPicPr>
          <p:cNvPr id="5" name="Picture Placeholder 4" descr="equator.jpg"/>
          <p:cNvPicPr>
            <a:picLocks noGrp="1" noChangeAspect="1"/>
          </p:cNvPicPr>
          <p:nvPr>
            <p:ph type="pic" idx="1"/>
          </p:nvPr>
        </p:nvPicPr>
        <p:blipFill>
          <a:blip r:embed="rId2"/>
          <a:srcRect t="10264" b="10264"/>
          <a:stretch>
            <a:fillRect/>
          </a:stretch>
        </p:blipFill>
        <p:spPr>
          <a:xfrm>
            <a:off x="304800" y="381000"/>
            <a:ext cx="8534400" cy="4346575"/>
          </a:xfrm>
        </p:spPr>
      </p:pic>
      <p:sp>
        <p:nvSpPr>
          <p:cNvPr id="4" name="Text Placeholder 3"/>
          <p:cNvSpPr>
            <a:spLocks noGrp="1"/>
          </p:cNvSpPr>
          <p:nvPr>
            <p:ph type="body" sz="half" idx="2"/>
          </p:nvPr>
        </p:nvSpPr>
        <p:spPr>
          <a:xfrm>
            <a:off x="228600" y="5367338"/>
            <a:ext cx="8686800" cy="1338262"/>
          </a:xfrm>
        </p:spPr>
        <p:txBody>
          <a:bodyPr>
            <a:noAutofit/>
          </a:bodyPr>
          <a:lstStyle/>
          <a:p>
            <a:pPr algn="just">
              <a:lnSpc>
                <a:spcPct val="150000"/>
              </a:lnSpc>
            </a:pPr>
            <a:r>
              <a:rPr lang="en-US" sz="2000" u="sng" dirty="0" smtClean="0">
                <a:solidFill>
                  <a:srgbClr val="FF0000"/>
                </a:solidFill>
                <a:latin typeface="Bauhaus 93" pitchFamily="82" charset="0"/>
              </a:rPr>
              <a:t>Equator</a:t>
            </a:r>
            <a:r>
              <a:rPr lang="en-US" sz="2000" dirty="0" smtClean="0">
                <a:solidFill>
                  <a:srgbClr val="FF0000"/>
                </a:solidFill>
                <a:latin typeface="Bauhaus 93" pitchFamily="82" charset="0"/>
              </a:rPr>
              <a:t> is a line notionally drawn on the earth equidistant from the poles, dividing the earth into northern and southern hemispheres and constituting the parallel of latitude 0°.</a:t>
            </a:r>
            <a:endParaRPr lang="en-US" sz="2000" dirty="0">
              <a:solidFill>
                <a:srgbClr val="FF0000"/>
              </a:solidFill>
              <a:latin typeface="Bauhaus 93" pitchFamily="82"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715962"/>
          </a:xfrm>
        </p:spPr>
        <p:txBody>
          <a:bodyPr>
            <a:noAutofit/>
          </a:bodyPr>
          <a:lstStyle/>
          <a:p>
            <a:r>
              <a:rPr lang="en-US" sz="4400" dirty="0" smtClean="0">
                <a:solidFill>
                  <a:schemeClr val="accent3">
                    <a:lumMod val="75000"/>
                  </a:schemeClr>
                </a:solidFill>
                <a:latin typeface="Bauhaus 93" pitchFamily="82" charset="0"/>
              </a:rPr>
              <a:t>             Latitudes / parallels</a:t>
            </a:r>
            <a:endParaRPr lang="en-US" sz="4400" dirty="0">
              <a:solidFill>
                <a:schemeClr val="accent3">
                  <a:lumMod val="75000"/>
                </a:schemeClr>
              </a:solidFill>
              <a:latin typeface="Bauhaus 93" pitchFamily="82" charset="0"/>
            </a:endParaRPr>
          </a:p>
        </p:txBody>
      </p:sp>
      <p:sp>
        <p:nvSpPr>
          <p:cNvPr id="3" name="Content Placeholder 2"/>
          <p:cNvSpPr>
            <a:spLocks noGrp="1"/>
          </p:cNvSpPr>
          <p:nvPr>
            <p:ph sz="quarter" idx="1"/>
          </p:nvPr>
        </p:nvSpPr>
        <p:spPr>
          <a:xfrm>
            <a:off x="457200" y="1143000"/>
            <a:ext cx="8153400" cy="5330952"/>
          </a:xfrm>
        </p:spPr>
        <p:txBody>
          <a:bodyPr>
            <a:normAutofit/>
          </a:bodyPr>
          <a:lstStyle/>
          <a:p>
            <a:r>
              <a:rPr lang="en-US" sz="3200" b="1" dirty="0" smtClean="0">
                <a:solidFill>
                  <a:srgbClr val="00B050"/>
                </a:solidFill>
                <a:latin typeface="Bauhaus 93" pitchFamily="82" charset="0"/>
              </a:rPr>
              <a:t>The angular distance of a place north or south of the earth's equator, usually expressed in degrees and minutes.</a:t>
            </a:r>
          </a:p>
          <a:p>
            <a:pPr>
              <a:buNone/>
            </a:pPr>
            <a:endParaRPr lang="en-US" sz="3200" b="1" dirty="0" smtClean="0">
              <a:solidFill>
                <a:srgbClr val="00B050"/>
              </a:solidFill>
              <a:latin typeface="Bauhaus 93" pitchFamily="82" charset="0"/>
            </a:endParaRPr>
          </a:p>
          <a:p>
            <a:pPr algn="just"/>
            <a:r>
              <a:rPr lang="en-US" sz="3200" dirty="0" smtClean="0">
                <a:solidFill>
                  <a:srgbClr val="0070C0"/>
                </a:solidFill>
                <a:latin typeface="Bauhaus 93" pitchFamily="82" charset="0"/>
              </a:rPr>
              <a:t>Latitude is an angle, which ranges from 0° at the Equator to 90° (North or South) at the poles. Lines of constant latitude, or parallels, run east–west as circles parallel to the equator</a:t>
            </a:r>
            <a:endParaRPr lang="en-US" sz="3200" b="1" dirty="0">
              <a:solidFill>
                <a:srgbClr val="0070C0"/>
              </a:solidFill>
              <a:latin typeface="Bauhaus 93" pitchFamily="82"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868362"/>
          </a:xfrm>
        </p:spPr>
        <p:txBody>
          <a:bodyPr>
            <a:normAutofit/>
          </a:bodyPr>
          <a:lstStyle/>
          <a:p>
            <a:r>
              <a:rPr lang="en-US" sz="4000" dirty="0" smtClean="0">
                <a:solidFill>
                  <a:srgbClr val="AE168D"/>
                </a:solidFill>
                <a:latin typeface="Bauhaus 93" pitchFamily="82" charset="0"/>
              </a:rPr>
              <a:t> LINES OF LATITUDES / </a:t>
            </a:r>
            <a:r>
              <a:rPr lang="en-US" sz="4000" dirty="0" smtClean="0">
                <a:solidFill>
                  <a:srgbClr val="AE168D"/>
                </a:solidFill>
                <a:latin typeface="Bauhaus 93" pitchFamily="82" charset="0"/>
              </a:rPr>
              <a:t>PARALLELS</a:t>
            </a:r>
            <a:endParaRPr lang="en-US" sz="4000" dirty="0">
              <a:solidFill>
                <a:srgbClr val="AE168D"/>
              </a:solidFill>
              <a:latin typeface="Bauhaus 93" pitchFamily="82" charset="0"/>
            </a:endParaRPr>
          </a:p>
        </p:txBody>
      </p:sp>
      <p:sp>
        <p:nvSpPr>
          <p:cNvPr id="3" name="Content Placeholder 2"/>
          <p:cNvSpPr>
            <a:spLocks noGrp="1"/>
          </p:cNvSpPr>
          <p:nvPr>
            <p:ph sz="quarter" idx="1"/>
          </p:nvPr>
        </p:nvSpPr>
        <p:spPr/>
        <p:txBody>
          <a:bodyPr/>
          <a:lstStyle/>
          <a:p>
            <a:endParaRPr lang="en-US" dirty="0"/>
          </a:p>
        </p:txBody>
      </p:sp>
      <p:pic>
        <p:nvPicPr>
          <p:cNvPr id="3074" name="Picture 2" descr="C:\Documents and Settings\pc\Desktop\LATITU.jpg"/>
          <p:cNvPicPr>
            <a:picLocks noChangeAspect="1" noChangeArrowheads="1"/>
          </p:cNvPicPr>
          <p:nvPr/>
        </p:nvPicPr>
        <p:blipFill>
          <a:blip r:embed="rId2"/>
          <a:srcRect/>
          <a:stretch>
            <a:fillRect/>
          </a:stretch>
        </p:blipFill>
        <p:spPr bwMode="auto">
          <a:xfrm>
            <a:off x="381000" y="1600200"/>
            <a:ext cx="8077199" cy="49530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19800"/>
            <a:ext cx="5486400" cy="609600"/>
          </a:xfrm>
        </p:spPr>
        <p:txBody>
          <a:bodyPr>
            <a:normAutofit fontScale="90000"/>
          </a:bodyPr>
          <a:lstStyle/>
          <a:p>
            <a:r>
              <a:rPr lang="en-US" dirty="0" smtClean="0"/>
              <a:t>          </a:t>
            </a:r>
            <a:r>
              <a:rPr lang="en-US" sz="3600" u="sng" dirty="0" smtClean="0">
                <a:solidFill>
                  <a:srgbClr val="CC0000"/>
                </a:solidFill>
                <a:latin typeface="Bauhaus 93" pitchFamily="82" charset="0"/>
              </a:rPr>
              <a:t>THE MAIN LATITUDES</a:t>
            </a:r>
            <a:endParaRPr lang="en-US" sz="3600" u="sng" dirty="0">
              <a:solidFill>
                <a:srgbClr val="CC0000"/>
              </a:solidFill>
              <a:latin typeface="Bauhaus 93" pitchFamily="82" charset="0"/>
            </a:endParaRPr>
          </a:p>
        </p:txBody>
      </p:sp>
      <p:sp>
        <p:nvSpPr>
          <p:cNvPr id="3" name="Text Placeholder 2"/>
          <p:cNvSpPr>
            <a:spLocks noGrp="1"/>
          </p:cNvSpPr>
          <p:nvPr>
            <p:ph type="body" idx="2"/>
          </p:nvPr>
        </p:nvSpPr>
        <p:spPr>
          <a:xfrm>
            <a:off x="6400800" y="381000"/>
            <a:ext cx="2514600" cy="5715000"/>
          </a:xfrm>
        </p:spPr>
        <p:txBody>
          <a:bodyPr>
            <a:normAutofit/>
          </a:bodyPr>
          <a:lstStyle/>
          <a:p>
            <a:r>
              <a:rPr lang="en-US" sz="2400" b="1" dirty="0" smtClean="0">
                <a:solidFill>
                  <a:srgbClr val="CC0099"/>
                </a:solidFill>
                <a:latin typeface="Bauhaus 93" pitchFamily="82" charset="0"/>
              </a:rPr>
              <a:t>THERE ARE 181 LATITUDES</a:t>
            </a:r>
            <a:r>
              <a:rPr lang="en-US" dirty="0" smtClean="0"/>
              <a:t>.</a:t>
            </a:r>
          </a:p>
          <a:p>
            <a:r>
              <a:rPr lang="en-US" sz="2800" dirty="0" smtClean="0">
                <a:latin typeface="Bauhaus 93" pitchFamily="82" charset="0"/>
              </a:rPr>
              <a:t>LATITUDES DIVIDE THE EARTH INTO HEAT-ZONES.</a:t>
            </a:r>
          </a:p>
          <a:p>
            <a:r>
              <a:rPr lang="en-US" sz="2800" b="1" dirty="0" smtClean="0">
                <a:solidFill>
                  <a:srgbClr val="009900"/>
                </a:solidFill>
                <a:latin typeface="Bauhaus 93" pitchFamily="82" charset="0"/>
              </a:rPr>
              <a:t>THE SIZE OF THE LATITUDES REDUCES AS THEY MOVE TOWARDS THE POLES</a:t>
            </a:r>
          </a:p>
          <a:p>
            <a:endParaRPr lang="en-US" sz="2800" dirty="0">
              <a:latin typeface="Bauhaus 93" pitchFamily="82" charset="0"/>
            </a:endParaRPr>
          </a:p>
        </p:txBody>
      </p:sp>
      <p:pic>
        <p:nvPicPr>
          <p:cNvPr id="5" name="Content Placeholder 4" descr="MAIN LATITUDES.jpg"/>
          <p:cNvPicPr>
            <a:picLocks noGrp="1" noChangeAspect="1"/>
          </p:cNvPicPr>
          <p:nvPr>
            <p:ph sz="quarter" idx="1"/>
          </p:nvPr>
        </p:nvPicPr>
        <p:blipFill>
          <a:blip r:embed="rId2"/>
          <a:stretch>
            <a:fillRect/>
          </a:stretch>
        </p:blipFill>
        <p:spPr>
          <a:xfrm>
            <a:off x="228600" y="533400"/>
            <a:ext cx="5943600" cy="5105400"/>
          </a:xfr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639762"/>
          </a:xfrm>
        </p:spPr>
        <p:txBody>
          <a:bodyPr/>
          <a:lstStyle/>
          <a:p>
            <a:r>
              <a:rPr lang="en-US" dirty="0" smtClean="0">
                <a:solidFill>
                  <a:srgbClr val="C00000"/>
                </a:solidFill>
                <a:latin typeface="Bauhaus 93" pitchFamily="82" charset="0"/>
              </a:rPr>
              <a:t>                    </a:t>
            </a:r>
            <a:r>
              <a:rPr lang="en-US" u="sng" dirty="0" smtClean="0">
                <a:solidFill>
                  <a:srgbClr val="C00000"/>
                </a:solidFill>
                <a:latin typeface="Bauhaus 93" pitchFamily="82" charset="0"/>
              </a:rPr>
              <a:t>HEAT ZONES – 5   ZONES</a:t>
            </a:r>
            <a:endParaRPr lang="en-US" u="sng" dirty="0">
              <a:solidFill>
                <a:srgbClr val="C00000"/>
              </a:solidFill>
              <a:latin typeface="Bauhaus 93" pitchFamily="82" charset="0"/>
            </a:endParaRPr>
          </a:p>
        </p:txBody>
      </p:sp>
      <p:sp>
        <p:nvSpPr>
          <p:cNvPr id="3" name="Content Placeholder 2"/>
          <p:cNvSpPr>
            <a:spLocks noGrp="1"/>
          </p:cNvSpPr>
          <p:nvPr>
            <p:ph sz="quarter" idx="1"/>
          </p:nvPr>
        </p:nvSpPr>
        <p:spPr>
          <a:xfrm>
            <a:off x="457200" y="1143000"/>
            <a:ext cx="7467600" cy="5330952"/>
          </a:xfrm>
        </p:spPr>
        <p:txBody>
          <a:bodyPr/>
          <a:lstStyle/>
          <a:p>
            <a:endParaRPr lang="en-US" dirty="0"/>
          </a:p>
        </p:txBody>
      </p:sp>
      <p:pic>
        <p:nvPicPr>
          <p:cNvPr id="4098" name="Picture 2" descr="C:\Documents and Settings\pc\Desktop\HEAT ZONES.jpg"/>
          <p:cNvPicPr>
            <a:picLocks noChangeAspect="1" noChangeArrowheads="1"/>
          </p:cNvPicPr>
          <p:nvPr/>
        </p:nvPicPr>
        <p:blipFill>
          <a:blip r:embed="rId2"/>
          <a:srcRect/>
          <a:stretch>
            <a:fillRect/>
          </a:stretch>
        </p:blipFill>
        <p:spPr bwMode="auto">
          <a:xfrm>
            <a:off x="533401" y="1219200"/>
            <a:ext cx="7086599" cy="51816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0" y="-228600"/>
            <a:ext cx="6172200" cy="1600200"/>
          </a:xfrm>
        </p:spPr>
        <p:txBody>
          <a:bodyPr>
            <a:normAutofit/>
          </a:bodyPr>
          <a:lstStyle/>
          <a:p>
            <a:r>
              <a:rPr lang="en-US" sz="4400" u="sng" dirty="0" smtClean="0">
                <a:solidFill>
                  <a:srgbClr val="CC0099"/>
                </a:solidFill>
                <a:latin typeface="Bauhaus 93" pitchFamily="82" charset="0"/>
              </a:rPr>
              <a:t>Some work to be done</a:t>
            </a:r>
            <a:endParaRPr lang="en-US" sz="4400" u="sng" dirty="0">
              <a:solidFill>
                <a:srgbClr val="CC0099"/>
              </a:solidFill>
              <a:latin typeface="Bauhaus 93" pitchFamily="82" charset="0"/>
            </a:endParaRPr>
          </a:p>
        </p:txBody>
      </p:sp>
      <p:sp>
        <p:nvSpPr>
          <p:cNvPr id="3" name="Subtitle 2"/>
          <p:cNvSpPr>
            <a:spLocks noGrp="1"/>
          </p:cNvSpPr>
          <p:nvPr>
            <p:ph type="subTitle" idx="1"/>
          </p:nvPr>
        </p:nvSpPr>
        <p:spPr>
          <a:xfrm>
            <a:off x="1752600" y="1752600"/>
            <a:ext cx="7162800" cy="4876800"/>
          </a:xfrm>
        </p:spPr>
        <p:txBody>
          <a:bodyPr/>
          <a:lstStyle/>
          <a:p>
            <a:endParaRPr lang="en-US" dirty="0" smtClean="0"/>
          </a:p>
          <a:p>
            <a:r>
              <a:rPr lang="en-US" sz="4000" dirty="0" smtClean="0">
                <a:solidFill>
                  <a:srgbClr val="009900"/>
                </a:solidFill>
                <a:latin typeface="Bauhaus 93" pitchFamily="82" charset="0"/>
              </a:rPr>
              <a:t>Why do you think the Earth is divided into heat zones?</a:t>
            </a:r>
            <a:endParaRPr lang="en-US" sz="4000" dirty="0" smtClean="0">
              <a:solidFill>
                <a:srgbClr val="009900"/>
              </a:solidFill>
              <a:latin typeface="Bauhaus 93" pitchFamily="82" charset="0"/>
            </a:endParaRPr>
          </a:p>
          <a:p>
            <a:endParaRPr lang="en-US" sz="4000" dirty="0" smtClean="0">
              <a:solidFill>
                <a:srgbClr val="009900"/>
              </a:solidFill>
              <a:latin typeface="Bauhaus 93" pitchFamily="82" charset="0"/>
            </a:endParaRPr>
          </a:p>
          <a:p>
            <a:endParaRPr lang="en-US" sz="4000" dirty="0" smtClean="0">
              <a:solidFill>
                <a:srgbClr val="009900"/>
              </a:solidFill>
              <a:latin typeface="Bauhaus 93" pitchFamily="82" charset="0"/>
            </a:endParaRPr>
          </a:p>
          <a:p>
            <a:r>
              <a:rPr lang="en-US" sz="4000" dirty="0" smtClean="0">
                <a:solidFill>
                  <a:srgbClr val="009900"/>
                </a:solidFill>
                <a:latin typeface="Bauhaus 93" pitchFamily="82" charset="0"/>
              </a:rPr>
              <a:t>Write three points </a:t>
            </a:r>
            <a:r>
              <a:rPr lang="en-US" sz="4000" dirty="0" smtClean="0">
                <a:solidFill>
                  <a:srgbClr val="009900"/>
                </a:solidFill>
                <a:latin typeface="Bauhaus 93" pitchFamily="82" charset="0"/>
              </a:rPr>
              <a:t>each on </a:t>
            </a:r>
            <a:r>
              <a:rPr lang="en-US" sz="4000" dirty="0" smtClean="0">
                <a:solidFill>
                  <a:srgbClr val="009900"/>
                </a:solidFill>
                <a:latin typeface="Bauhaus 93" pitchFamily="82" charset="0"/>
              </a:rPr>
              <a:t>the </a:t>
            </a:r>
            <a:r>
              <a:rPr lang="en-US" sz="4000" dirty="0" smtClean="0">
                <a:solidFill>
                  <a:srgbClr val="009900"/>
                </a:solidFill>
                <a:latin typeface="Bauhaus 93" pitchFamily="82" charset="0"/>
              </a:rPr>
              <a:t>heat </a:t>
            </a:r>
            <a:r>
              <a:rPr lang="en-US" sz="4000" dirty="0" smtClean="0">
                <a:solidFill>
                  <a:srgbClr val="009900"/>
                </a:solidFill>
                <a:latin typeface="Bauhaus 93" pitchFamily="82" charset="0"/>
              </a:rPr>
              <a:t>zones</a:t>
            </a:r>
            <a:r>
              <a:rPr lang="en-US" sz="4000" dirty="0" smtClean="0">
                <a:solidFill>
                  <a:srgbClr val="009900"/>
                </a:solidFill>
                <a:latin typeface="Bauhaus 93" pitchFamily="82" charset="0"/>
              </a:rPr>
              <a:t>.</a:t>
            </a:r>
          </a:p>
          <a:p>
            <a:endParaRPr lang="en-US" sz="4000" dirty="0" smtClean="0">
              <a:solidFill>
                <a:srgbClr val="009900"/>
              </a:solidFill>
              <a:latin typeface="Bauhaus 93" pitchFamily="82" charset="0"/>
            </a:endParaRPr>
          </a:p>
          <a:p>
            <a:endParaRPr lang="en-US" sz="4000" dirty="0">
              <a:solidFill>
                <a:srgbClr val="009900"/>
              </a:solidFill>
              <a:latin typeface="Bauhaus 93" pitchFamily="82"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792162"/>
          </a:xfrm>
        </p:spPr>
        <p:txBody>
          <a:bodyPr>
            <a:normAutofit fontScale="90000"/>
          </a:bodyPr>
          <a:lstStyle/>
          <a:p>
            <a:r>
              <a:rPr lang="en-US" dirty="0" smtClean="0"/>
              <a:t>           </a:t>
            </a:r>
            <a:r>
              <a:rPr lang="en-US" sz="4800" dirty="0" smtClean="0">
                <a:solidFill>
                  <a:srgbClr val="00B050"/>
                </a:solidFill>
                <a:latin typeface="Bauhaus 93" pitchFamily="82" charset="0"/>
              </a:rPr>
              <a:t>Longitudes/Meridians</a:t>
            </a:r>
            <a:endParaRPr lang="en-US" sz="4800" dirty="0">
              <a:solidFill>
                <a:srgbClr val="00B050"/>
              </a:solidFill>
              <a:latin typeface="Bauhaus 93" pitchFamily="82" charset="0"/>
            </a:endParaRPr>
          </a:p>
        </p:txBody>
      </p:sp>
      <p:sp>
        <p:nvSpPr>
          <p:cNvPr id="3" name="Content Placeholder 2"/>
          <p:cNvSpPr>
            <a:spLocks noGrp="1"/>
          </p:cNvSpPr>
          <p:nvPr>
            <p:ph sz="quarter" idx="1"/>
          </p:nvPr>
        </p:nvSpPr>
        <p:spPr>
          <a:xfrm>
            <a:off x="457200" y="1371600"/>
            <a:ext cx="8001000" cy="5102352"/>
          </a:xfrm>
        </p:spPr>
        <p:txBody>
          <a:bodyPr/>
          <a:lstStyle/>
          <a:p>
            <a:endParaRPr lang="en-US" dirty="0"/>
          </a:p>
        </p:txBody>
      </p:sp>
      <p:pic>
        <p:nvPicPr>
          <p:cNvPr id="1026" name="Picture 2" descr="C:\Documents and Settings\pc\Desktop\LONG.jpg"/>
          <p:cNvPicPr>
            <a:picLocks noChangeAspect="1" noChangeArrowheads="1"/>
          </p:cNvPicPr>
          <p:nvPr/>
        </p:nvPicPr>
        <p:blipFill>
          <a:blip r:embed="rId2"/>
          <a:srcRect/>
          <a:stretch>
            <a:fillRect/>
          </a:stretch>
        </p:blipFill>
        <p:spPr bwMode="auto">
          <a:xfrm>
            <a:off x="228600" y="1236663"/>
            <a:ext cx="8458200" cy="520065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639762"/>
          </a:xfrm>
        </p:spPr>
        <p:txBody>
          <a:bodyPr>
            <a:normAutofit fontScale="90000"/>
          </a:bodyPr>
          <a:lstStyle/>
          <a:p>
            <a:r>
              <a:rPr lang="en-US" dirty="0" smtClean="0"/>
              <a:t>           </a:t>
            </a:r>
            <a:r>
              <a:rPr lang="en-US" sz="4400" u="sng" dirty="0" smtClean="0">
                <a:solidFill>
                  <a:srgbClr val="002060"/>
                </a:solidFill>
                <a:latin typeface="Bauhaus 93" pitchFamily="82" charset="0"/>
              </a:rPr>
              <a:t>MORE ON LONGITUDES</a:t>
            </a:r>
            <a:endParaRPr lang="en-US" sz="4400" u="sng" dirty="0">
              <a:solidFill>
                <a:srgbClr val="002060"/>
              </a:solidFill>
              <a:latin typeface="Bauhaus 93" pitchFamily="82" charset="0"/>
            </a:endParaRPr>
          </a:p>
        </p:txBody>
      </p:sp>
      <p:pic>
        <p:nvPicPr>
          <p:cNvPr id="4" name="Content Placeholder 3" descr="LONG-2.jpg"/>
          <p:cNvPicPr>
            <a:picLocks noGrp="1" noChangeAspect="1"/>
          </p:cNvPicPr>
          <p:nvPr>
            <p:ph sz="quarter" idx="1"/>
          </p:nvPr>
        </p:nvPicPr>
        <p:blipFill>
          <a:blip r:embed="rId2"/>
          <a:stretch>
            <a:fillRect/>
          </a:stretch>
        </p:blipFill>
        <p:spPr>
          <a:xfrm>
            <a:off x="228600" y="1600200"/>
            <a:ext cx="7924800" cy="4873625"/>
          </a:xfr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599" y="4800599"/>
            <a:ext cx="8742045" cy="1523998"/>
          </a:xfrm>
        </p:spPr>
        <p:txBody>
          <a:bodyPr>
            <a:normAutofit/>
          </a:bodyPr>
          <a:lstStyle/>
          <a:p>
            <a:pPr algn="just"/>
            <a:r>
              <a:rPr lang="en-US" dirty="0" smtClean="0">
                <a:solidFill>
                  <a:srgbClr val="C00000"/>
                </a:solidFill>
                <a:latin typeface="Bauhaus 93" pitchFamily="82" charset="0"/>
              </a:rPr>
              <a:t>The geographic grid is a system designed to pinpoint any location on Earth by laying a vertical and horizontal grid over the Earth's layout. The vertical lines are called the longitude and the horizontal lines are the latitude. The intersection of these two points determines any exact location.</a:t>
            </a:r>
            <a:endParaRPr lang="en-US" dirty="0">
              <a:solidFill>
                <a:srgbClr val="C00000"/>
              </a:solidFill>
              <a:latin typeface="Bauhaus 93" pitchFamily="82" charset="0"/>
            </a:endParaRPr>
          </a:p>
        </p:txBody>
      </p:sp>
      <p:sp>
        <p:nvSpPr>
          <p:cNvPr id="3" name="Text Placeholder 2"/>
          <p:cNvSpPr>
            <a:spLocks noGrp="1"/>
          </p:cNvSpPr>
          <p:nvPr>
            <p:ph type="body" idx="2"/>
          </p:nvPr>
        </p:nvSpPr>
        <p:spPr>
          <a:xfrm>
            <a:off x="6629400" y="228600"/>
            <a:ext cx="2133600" cy="4419600"/>
          </a:xfrm>
        </p:spPr>
        <p:txBody>
          <a:bodyPr>
            <a:normAutofit/>
          </a:bodyPr>
          <a:lstStyle/>
          <a:p>
            <a:r>
              <a:rPr lang="en-US" sz="4400" b="1" dirty="0" smtClean="0">
                <a:solidFill>
                  <a:srgbClr val="0070C0"/>
                </a:solidFill>
                <a:latin typeface="Bauhaus 93" pitchFamily="82" charset="0"/>
              </a:rPr>
              <a:t>THE GEO-GRAP-HIC GRID</a:t>
            </a:r>
            <a:endParaRPr lang="en-US" sz="4400" b="1" dirty="0">
              <a:solidFill>
                <a:srgbClr val="0070C0"/>
              </a:solidFill>
              <a:latin typeface="Bauhaus 93" pitchFamily="82" charset="0"/>
            </a:endParaRPr>
          </a:p>
        </p:txBody>
      </p:sp>
      <p:pic>
        <p:nvPicPr>
          <p:cNvPr id="5" name="Content Placeholder 4" descr="GRID.jpg"/>
          <p:cNvPicPr>
            <a:picLocks noGrp="1" noChangeAspect="1"/>
          </p:cNvPicPr>
          <p:nvPr>
            <p:ph sz="quarter" idx="1"/>
          </p:nvPr>
        </p:nvPicPr>
        <p:blipFill>
          <a:blip r:embed="rId2"/>
          <a:stretch>
            <a:fillRect/>
          </a:stretch>
        </p:blipFill>
        <p:spPr>
          <a:xfrm>
            <a:off x="304800" y="228600"/>
            <a:ext cx="5715000" cy="4571999"/>
          </a:xfr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715962"/>
          </a:xfrm>
        </p:spPr>
        <p:txBody>
          <a:bodyPr>
            <a:normAutofit fontScale="90000"/>
          </a:bodyPr>
          <a:lstStyle/>
          <a:p>
            <a:r>
              <a:rPr lang="en-US" dirty="0" smtClean="0"/>
              <a:t>               </a:t>
            </a:r>
            <a:r>
              <a:rPr lang="en-US" sz="5400" dirty="0" smtClean="0">
                <a:solidFill>
                  <a:srgbClr val="CC0099"/>
                </a:solidFill>
                <a:latin typeface="Bauhaus 93" pitchFamily="82" charset="0"/>
              </a:rPr>
              <a:t>HELPFUL TIPS</a:t>
            </a:r>
            <a:endParaRPr lang="en-US" sz="5400" dirty="0">
              <a:solidFill>
                <a:srgbClr val="CC0099"/>
              </a:solidFill>
              <a:latin typeface="Bauhaus 93" pitchFamily="82" charset="0"/>
            </a:endParaRPr>
          </a:p>
        </p:txBody>
      </p:sp>
      <p:pic>
        <p:nvPicPr>
          <p:cNvPr id="4" name="Content Placeholder 3" descr="HELP.jpg"/>
          <p:cNvPicPr>
            <a:picLocks noGrp="1" noChangeAspect="1"/>
          </p:cNvPicPr>
          <p:nvPr>
            <p:ph sz="quarter" idx="1"/>
          </p:nvPr>
        </p:nvPicPr>
        <p:blipFill>
          <a:blip r:embed="rId2"/>
          <a:stretch>
            <a:fillRect/>
          </a:stretch>
        </p:blipFill>
        <p:spPr>
          <a:xfrm>
            <a:off x="533400" y="1524000"/>
            <a:ext cx="7211484" cy="4873625"/>
          </a:xfr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715962"/>
          </a:xfrm>
        </p:spPr>
        <p:txBody>
          <a:bodyPr>
            <a:normAutofit fontScale="90000"/>
          </a:bodyPr>
          <a:lstStyle/>
          <a:p>
            <a:r>
              <a:rPr lang="en-US" dirty="0" smtClean="0"/>
              <a:t>               </a:t>
            </a:r>
            <a:r>
              <a:rPr lang="en-US" sz="4800" dirty="0" smtClean="0">
                <a:solidFill>
                  <a:srgbClr val="CC0000"/>
                </a:solidFill>
                <a:latin typeface="Bauhaus 93" pitchFamily="82" charset="0"/>
              </a:rPr>
              <a:t>MORE SUCH TIPS</a:t>
            </a:r>
            <a:endParaRPr lang="en-US" sz="4800" dirty="0">
              <a:solidFill>
                <a:srgbClr val="CC0000"/>
              </a:solidFill>
              <a:latin typeface="Bauhaus 93" pitchFamily="82" charset="0"/>
            </a:endParaRPr>
          </a:p>
        </p:txBody>
      </p:sp>
      <p:pic>
        <p:nvPicPr>
          <p:cNvPr id="4" name="Content Placeholder 3" descr="HELPFUL REJOINDER.jpg"/>
          <p:cNvPicPr>
            <a:picLocks noGrp="1" noChangeAspect="1"/>
          </p:cNvPicPr>
          <p:nvPr>
            <p:ph sz="quarter" idx="1"/>
          </p:nvPr>
        </p:nvPicPr>
        <p:blipFill>
          <a:blip r:embed="rId2"/>
          <a:stretch>
            <a:fillRect/>
          </a:stretch>
        </p:blipFill>
        <p:spPr>
          <a:xfrm>
            <a:off x="152400" y="990600"/>
            <a:ext cx="8001000" cy="5483225"/>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77200" cy="1143000"/>
          </a:xfrm>
        </p:spPr>
        <p:txBody>
          <a:bodyPr>
            <a:normAutofit/>
          </a:bodyPr>
          <a:lstStyle/>
          <a:p>
            <a:r>
              <a:rPr lang="en-US" sz="4000" dirty="0" smtClean="0">
                <a:solidFill>
                  <a:schemeClr val="accent3"/>
                </a:solidFill>
                <a:latin typeface="Bauhaus 93" pitchFamily="82" charset="0"/>
              </a:rPr>
              <a:t>   TO BE CONTINUED-TIME ZONES</a:t>
            </a:r>
            <a:endParaRPr lang="en-US" sz="4000" dirty="0">
              <a:solidFill>
                <a:schemeClr val="accent3"/>
              </a:solidFill>
              <a:latin typeface="Bauhaus 93" pitchFamily="82" charset="0"/>
            </a:endParaRPr>
          </a:p>
        </p:txBody>
      </p:sp>
      <p:pic>
        <p:nvPicPr>
          <p:cNvPr id="4" name="Content Placeholder 3" descr="HUGS.jpg"/>
          <p:cNvPicPr>
            <a:picLocks noGrp="1" noChangeAspect="1"/>
          </p:cNvPicPr>
          <p:nvPr>
            <p:ph sz="quarter" idx="1"/>
          </p:nvPr>
        </p:nvPicPr>
        <p:blipFill>
          <a:blip r:embed="rId2"/>
          <a:stretch>
            <a:fillRect/>
          </a:stretch>
        </p:blipFill>
        <p:spPr>
          <a:xfrm>
            <a:off x="304800" y="1524000"/>
            <a:ext cx="8153400" cy="4724400"/>
          </a:xfrm>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132</TotalTime>
  <Words>275</Words>
  <Application>Microsoft Office PowerPoint</Application>
  <PresentationFormat>On-screen Show (4:3)</PresentationFormat>
  <Paragraphs>30</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Oriel</vt:lpstr>
      <vt:lpstr>LET’S SEE HOW WE WILL SOLVE THIS:-</vt:lpstr>
      <vt:lpstr>Chapter 2</vt:lpstr>
      <vt:lpstr>                      AXIS OF THE EARTH</vt:lpstr>
      <vt:lpstr>                                EQUATOR</vt:lpstr>
      <vt:lpstr>             Latitudes / parallels</vt:lpstr>
      <vt:lpstr> LINES OF LATITUDES / PARALLELS</vt:lpstr>
      <vt:lpstr>          THE MAIN LATITUDES</vt:lpstr>
      <vt:lpstr>                    HEAT ZONES – 5   ZONES</vt:lpstr>
      <vt:lpstr>Some work to be done</vt:lpstr>
      <vt:lpstr>           Longitudes/Meridians</vt:lpstr>
      <vt:lpstr>           MORE ON LONGITUDES</vt:lpstr>
      <vt:lpstr>The geographic grid is a system designed to pinpoint any location on Earth by laying a vertical and horizontal grid over the Earth's layout. The vertical lines are called the longitude and the horizontal lines are the latitude. The intersection of these two points determines any exact location.</vt:lpstr>
      <vt:lpstr>               HELPFUL TIPS</vt:lpstr>
      <vt:lpstr>               MORE SUCH TIPS</vt:lpstr>
      <vt:lpstr>   TO BE CONTINUED-TIME ZONES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2</dc:title>
  <dc:creator>pc</dc:creator>
  <cp:lastModifiedBy>pc</cp:lastModifiedBy>
  <cp:revision>31</cp:revision>
  <dcterms:created xsi:type="dcterms:W3CDTF">2016-06-07T09:04:51Z</dcterms:created>
  <dcterms:modified xsi:type="dcterms:W3CDTF">2016-06-08T09:28:56Z</dcterms:modified>
</cp:coreProperties>
</file>